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9472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 userDrawn="1"/>
        </p:nvSpPr>
        <p:spPr>
          <a:xfrm>
            <a:off x="4139952" y="6355555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accent1">
                    <a:lumMod val="50000"/>
                  </a:schemeClr>
                </a:solidFill>
              </a:rPr>
              <a:t>Taipei Economic and</a:t>
            </a:r>
            <a:r>
              <a:rPr lang="en-US" altLang="zh-TW" sz="2000" b="1" baseline="0" dirty="0" smtClean="0">
                <a:solidFill>
                  <a:schemeClr val="accent1">
                    <a:lumMod val="50000"/>
                  </a:schemeClr>
                </a:solidFill>
              </a:rPr>
              <a:t> Cultural Office in Seattle</a:t>
            </a:r>
            <a:endParaRPr lang="zh-TW" alt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195735" y="836712"/>
            <a:ext cx="5013617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TW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TAIWAN HEALTH PROFILE</a:t>
            </a:r>
            <a:endParaRPr lang="zh-TW" alt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圖片 15" descr="C:\Users\ictsou\Desktop\德國在臺協會\衛福部bannr_300_80.gif"/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8911" y="350832"/>
            <a:ext cx="1485265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1F8-10EE-4E6E-9B59-2A60D690DB5D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67B1-422B-4F72-B504-3D33F11D5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7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1F8-10EE-4E6E-9B59-2A60D690DB5D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67B1-422B-4F72-B504-3D33F11D5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537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1F8-10EE-4E6E-9B59-2A60D690DB5D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67B1-422B-4F72-B504-3D33F11D5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1886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1F8-10EE-4E6E-9B59-2A60D690DB5D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67B1-422B-4F72-B504-3D33F11D5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704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1F8-10EE-4E6E-9B59-2A60D690DB5D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67B1-422B-4F72-B504-3D33F11D5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649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1F8-10EE-4E6E-9B59-2A60D690DB5D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67B1-422B-4F72-B504-3D33F11D5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62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 userDrawn="1"/>
        </p:nvSpPr>
        <p:spPr>
          <a:xfrm>
            <a:off x="4197635" y="6365359"/>
            <a:ext cx="493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accent1">
                    <a:lumMod val="50000"/>
                  </a:schemeClr>
                </a:solidFill>
              </a:rPr>
              <a:t>Taipei </a:t>
            </a:r>
            <a:r>
              <a:rPr lang="en-US" altLang="zh-TW" sz="2000" b="1" dirty="0" err="1" smtClean="0">
                <a:solidFill>
                  <a:schemeClr val="accent1">
                    <a:lumMod val="50000"/>
                  </a:schemeClr>
                </a:solidFill>
              </a:rPr>
              <a:t>Econimic</a:t>
            </a:r>
            <a:r>
              <a:rPr lang="en-US" altLang="zh-TW" sz="2000" b="1" dirty="0" smtClean="0">
                <a:solidFill>
                  <a:schemeClr val="accent1">
                    <a:lumMod val="50000"/>
                  </a:schemeClr>
                </a:solidFill>
              </a:rPr>
              <a:t> and</a:t>
            </a:r>
            <a:r>
              <a:rPr lang="en-US" altLang="zh-TW" sz="2000" b="1" baseline="0" dirty="0" smtClean="0">
                <a:solidFill>
                  <a:schemeClr val="accent1">
                    <a:lumMod val="50000"/>
                  </a:schemeClr>
                </a:solidFill>
              </a:rPr>
              <a:t> Cultural Office in Seattle</a:t>
            </a:r>
            <a:endParaRPr lang="zh-TW" alt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195735" y="980728"/>
            <a:ext cx="5013617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TW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TAIWAN HEALTH PROFILE</a:t>
            </a:r>
            <a:endParaRPr lang="zh-TW" alt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" name="圖片 15" descr="C:\Users\ictsou\Desktop\德國在臺協會\衛福部bannr_300_80.gif"/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8911" y="350832"/>
            <a:ext cx="1485265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8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 userDrawn="1"/>
        </p:nvSpPr>
        <p:spPr>
          <a:xfrm>
            <a:off x="4197635" y="6365359"/>
            <a:ext cx="493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accent1">
                    <a:lumMod val="50000"/>
                  </a:schemeClr>
                </a:solidFill>
              </a:rPr>
              <a:t>Taipei </a:t>
            </a:r>
            <a:r>
              <a:rPr lang="en-US" altLang="zh-TW" sz="2000" b="1" dirty="0" err="1" smtClean="0">
                <a:solidFill>
                  <a:schemeClr val="accent1">
                    <a:lumMod val="50000"/>
                  </a:schemeClr>
                </a:solidFill>
              </a:rPr>
              <a:t>Econimic</a:t>
            </a:r>
            <a:r>
              <a:rPr lang="en-US" altLang="zh-TW" sz="2000" b="1" dirty="0" smtClean="0">
                <a:solidFill>
                  <a:schemeClr val="accent1">
                    <a:lumMod val="50000"/>
                  </a:schemeClr>
                </a:solidFill>
              </a:rPr>
              <a:t> and</a:t>
            </a:r>
            <a:r>
              <a:rPr lang="en-US" altLang="zh-TW" sz="2000" b="1" baseline="0" dirty="0" smtClean="0">
                <a:solidFill>
                  <a:schemeClr val="accent1">
                    <a:lumMod val="50000"/>
                  </a:schemeClr>
                </a:solidFill>
              </a:rPr>
              <a:t> Cultural Office in Seattle</a:t>
            </a:r>
            <a:endParaRPr lang="zh-TW" alt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195735" y="980728"/>
            <a:ext cx="5013617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TW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TAIWAN HEALTH PROFILE</a:t>
            </a:r>
            <a:endParaRPr lang="zh-TW" alt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" name="圖片 15" descr="C:\Users\ictsou\Desktop\德國在臺協會\衛福部bannr_300_80.gif"/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8911" y="350832"/>
            <a:ext cx="1485265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8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 userDrawn="1"/>
        </p:nvSpPr>
        <p:spPr>
          <a:xfrm>
            <a:off x="4197635" y="6365359"/>
            <a:ext cx="493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accent1">
                    <a:lumMod val="50000"/>
                  </a:schemeClr>
                </a:solidFill>
              </a:rPr>
              <a:t>Taipei </a:t>
            </a:r>
            <a:r>
              <a:rPr lang="en-US" altLang="zh-TW" sz="2000" b="1" dirty="0" err="1" smtClean="0">
                <a:solidFill>
                  <a:schemeClr val="accent1">
                    <a:lumMod val="50000"/>
                  </a:schemeClr>
                </a:solidFill>
              </a:rPr>
              <a:t>Econimic</a:t>
            </a:r>
            <a:r>
              <a:rPr lang="en-US" altLang="zh-TW" sz="2000" b="1" dirty="0" smtClean="0">
                <a:solidFill>
                  <a:schemeClr val="accent1">
                    <a:lumMod val="50000"/>
                  </a:schemeClr>
                </a:solidFill>
              </a:rPr>
              <a:t> and</a:t>
            </a:r>
            <a:r>
              <a:rPr lang="en-US" altLang="zh-TW" sz="2000" b="1" baseline="0" dirty="0" smtClean="0">
                <a:solidFill>
                  <a:schemeClr val="accent1">
                    <a:lumMod val="50000"/>
                  </a:schemeClr>
                </a:solidFill>
              </a:rPr>
              <a:t> Cultural Office in Seattle</a:t>
            </a:r>
            <a:endParaRPr lang="zh-TW" alt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195735" y="980728"/>
            <a:ext cx="5013617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TW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TAIWAN HEALTH PROFILE</a:t>
            </a:r>
            <a:endParaRPr lang="zh-TW" alt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" name="圖片 15" descr="C:\Users\ictsou\Desktop\德國在臺協會\衛福部bannr_300_80.gif"/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8911" y="350832"/>
            <a:ext cx="1485265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8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1F8-10EE-4E6E-9B59-2A60D690DB5D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67B1-422B-4F72-B504-3D33F11D5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00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1F8-10EE-4E6E-9B59-2A60D690DB5D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67B1-422B-4F72-B504-3D33F11D5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97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1F8-10EE-4E6E-9B59-2A60D690DB5D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67B1-422B-4F72-B504-3D33F11D5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826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1F8-10EE-4E6E-9B59-2A60D690DB5D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67B1-422B-4F72-B504-3D33F11D5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174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1F8-10EE-4E6E-9B59-2A60D690DB5D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67B1-422B-4F72-B504-3D33F11D5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68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9B1F8-10EE-4E6E-9B59-2A60D690DB5D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167B1-422B-4F72-B504-3D33F11D5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97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2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49772"/>
              </p:ext>
            </p:extLst>
          </p:nvPr>
        </p:nvGraphicFramePr>
        <p:xfrm>
          <a:off x="467543" y="2060848"/>
          <a:ext cx="3132348" cy="3672406"/>
        </p:xfrm>
        <a:graphic>
          <a:graphicData uri="http://schemas.openxmlformats.org/drawingml/2006/table">
            <a:tbl>
              <a:tblPr firstRow="1" firstCol="1" bandRow="1"/>
              <a:tblGrid>
                <a:gridCol w="2169096"/>
                <a:gridCol w="963252"/>
              </a:tblGrid>
              <a:tr h="472322"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Basic Statistics (2016)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1495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Total Population</a:t>
                      </a:r>
                      <a:br>
                        <a:rPr lang="en-US" sz="1000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</a:br>
                      <a:r>
                        <a:rPr lang="en-US" sz="800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(1,000 persons)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23,540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51495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Population Density</a:t>
                      </a:r>
                      <a:r>
                        <a:rPr lang="en-US" sz="8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/>
                      </a:r>
                      <a:br>
                        <a:rPr lang="en-US" sz="8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</a:br>
                      <a:r>
                        <a:rPr lang="en-US" sz="8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(Persons/Km</a:t>
                      </a:r>
                      <a:r>
                        <a:rPr lang="en-US" sz="800" spc="-20" baseline="3000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2</a:t>
                      </a:r>
                      <a:r>
                        <a:rPr lang="en-US" sz="8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)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650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Population aged </a:t>
                      </a:r>
                      <a:b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</a:b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under 15 (%)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13.3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Population aged </a:t>
                      </a:r>
                      <a:br>
                        <a:rPr lang="en-US" sz="1000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</a:br>
                      <a:r>
                        <a:rPr lang="en-US" sz="1000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over 64 (%)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13.2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75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spc="-3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Crude Birth Rate (‰)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8.9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75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spc="-5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Crude Death Rate (‰)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7.3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51495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Total Fertility Rate</a:t>
                      </a:r>
                      <a:r>
                        <a:rPr lang="en-US" sz="800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/>
                      </a:r>
                      <a:br>
                        <a:rPr lang="en-US" sz="800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</a:br>
                      <a:r>
                        <a:rPr lang="en-US" sz="800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(Per woman)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1.2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608275"/>
              </p:ext>
            </p:extLst>
          </p:nvPr>
        </p:nvGraphicFramePr>
        <p:xfrm>
          <a:off x="3851918" y="2564904"/>
          <a:ext cx="4989240" cy="2882900"/>
        </p:xfrm>
        <a:graphic>
          <a:graphicData uri="http://schemas.openxmlformats.org/drawingml/2006/table">
            <a:tbl>
              <a:tblPr/>
              <a:tblGrid>
                <a:gridCol w="719014"/>
                <a:gridCol w="738950"/>
                <a:gridCol w="677814"/>
                <a:gridCol w="640600"/>
                <a:gridCol w="641930"/>
                <a:gridCol w="785466"/>
                <a:gridCol w="785466"/>
              </a:tblGrid>
              <a:tr h="0">
                <a:tc gridSpan="7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新細明體"/>
                          <a:cs typeface="Arial-BoldMT"/>
                        </a:rPr>
                        <a:t>International Comparisons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標楷體"/>
                        </a:rPr>
                        <a:t> 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-BoldMT"/>
                        </a:rPr>
                        <a:t>Life Expectancy </a:t>
                      </a:r>
                      <a:br>
                        <a:rPr lang="en-US" sz="1000" b="1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-BoldMT"/>
                        </a:rPr>
                      </a:br>
                      <a:r>
                        <a:rPr lang="en-US" sz="1000" b="1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-BoldMT"/>
                        </a:rPr>
                        <a:t>at Birth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b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 spc="-3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-BoldMT"/>
                        </a:rPr>
                        <a:t>Healthy Life Expectancy </a:t>
                      </a:r>
                      <a:br>
                        <a:rPr lang="en-US" sz="900" b="1" spc="-3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-BoldMT"/>
                        </a:rPr>
                      </a:br>
                      <a:r>
                        <a:rPr lang="en-US" sz="900" b="1" spc="-3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-BoldMT"/>
                        </a:rPr>
                        <a:t>at Birth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-20">
                          <a:effectLst/>
                          <a:latin typeface="Calibri"/>
                          <a:ea typeface="新細明體"/>
                          <a:cs typeface="Arial-BoldMT"/>
                        </a:rPr>
                        <a:t>Neonatal Mortality </a:t>
                      </a:r>
                      <a:br>
                        <a:rPr lang="en-US" sz="1000" b="1" spc="-20">
                          <a:effectLst/>
                          <a:latin typeface="Calibri"/>
                          <a:ea typeface="新細明體"/>
                          <a:cs typeface="Arial-BoldMT"/>
                        </a:rPr>
                      </a:br>
                      <a:r>
                        <a:rPr lang="en-US" sz="1000" b="1" spc="-20">
                          <a:effectLst/>
                          <a:latin typeface="Calibri"/>
                          <a:ea typeface="新細明體"/>
                          <a:cs typeface="Arial-BoldMT"/>
                        </a:rPr>
                        <a:t>Rate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b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-20">
                          <a:effectLst/>
                          <a:latin typeface="Calibri"/>
                          <a:ea typeface="新細明體"/>
                          <a:cs typeface="Arial-BoldMT"/>
                        </a:rPr>
                        <a:t>Maternal Mortality </a:t>
                      </a:r>
                      <a:br>
                        <a:rPr lang="en-US" sz="1000" b="1" spc="-20">
                          <a:effectLst/>
                          <a:latin typeface="Calibri"/>
                          <a:ea typeface="新細明體"/>
                          <a:cs typeface="Arial-BoldMT"/>
                        </a:rPr>
                      </a:br>
                      <a:r>
                        <a:rPr lang="en-US" sz="1000" b="1" spc="-20">
                          <a:effectLst/>
                          <a:latin typeface="Calibri"/>
                          <a:ea typeface="新細明體"/>
                          <a:cs typeface="Arial-BoldMT"/>
                        </a:rPr>
                        <a:t>Ratio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-BoldMT"/>
                        </a:rPr>
                        <a:t>Current Health Expenditure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b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-BoldMT"/>
                        </a:rPr>
                        <a:t>As a share of GDP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-BoldMT"/>
                        </a:rPr>
                        <a:t>Per Capita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49225">
                <a:tc row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-BoldMT"/>
                        </a:rPr>
                        <a:t>Country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-BoldMT"/>
                        </a:rPr>
                        <a:t>(Years)</a:t>
                      </a: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-BoldMT"/>
                        </a:rPr>
                        <a:t/>
                      </a:r>
                      <a:b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-BoldMT"/>
                        </a:rPr>
                      </a:b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2015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b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Calibri"/>
                          <a:ea typeface="新細明體"/>
                          <a:cs typeface="Arial-BoldMT"/>
                        </a:rPr>
                        <a:t>(Per 1,000 live births)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b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30">
                          <a:effectLst/>
                          <a:latin typeface="Calibri"/>
                          <a:ea typeface="新細明體"/>
                          <a:cs typeface="Arial-BoldMT"/>
                        </a:rPr>
                        <a:t>(Per 100,000 live births)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b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(%)</a:t>
                      </a:r>
                      <a:br>
                        <a:rPr lang="en-US" sz="900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</a:br>
                      <a:r>
                        <a:rPr lang="en-US" sz="1000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2014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b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(US$ PPP)</a:t>
                      </a:r>
                      <a:r>
                        <a:rPr lang="en-US" sz="900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/>
                      </a:r>
                      <a:br>
                        <a:rPr lang="en-US" sz="900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</a:br>
                      <a:r>
                        <a:rPr lang="en-US" sz="1000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2014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485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2015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MT"/>
                        </a:rPr>
                        <a:t>Taiwan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80.2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71.2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2.5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12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b="1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5.9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b="1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2,732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MT"/>
                        </a:rPr>
                        <a:t>Australia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82.8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71.9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2.2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9.1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4,289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MT"/>
                        </a:rPr>
                        <a:t>Canada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82.2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72.3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3.2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7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10.0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4,502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MT"/>
                        </a:rPr>
                        <a:t>France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82.4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72.6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2.2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11.1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4,464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MT"/>
                        </a:rPr>
                        <a:t>Germany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81.0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71.3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2.1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11.1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5,200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MT"/>
                        </a:rPr>
                        <a:t>Japan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83.7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74.9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0.9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10.8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4,269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MT"/>
                        </a:rPr>
                        <a:t>UK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81.2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71.4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2.4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9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9.8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3,989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MT"/>
                        </a:rPr>
                        <a:t>US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79.3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69.1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3.6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14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u="sng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16.5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5405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u="sng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9,036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sp>
        <p:nvSpPr>
          <p:cNvPr id="8" name="橢圓 7"/>
          <p:cNvSpPr/>
          <p:nvPr/>
        </p:nvSpPr>
        <p:spPr>
          <a:xfrm>
            <a:off x="3837593" y="3672456"/>
            <a:ext cx="720081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5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191862"/>
              </p:ext>
            </p:extLst>
          </p:nvPr>
        </p:nvGraphicFramePr>
        <p:xfrm>
          <a:off x="971600" y="2132856"/>
          <a:ext cx="3060700" cy="3762772"/>
        </p:xfrm>
        <a:graphic>
          <a:graphicData uri="http://schemas.openxmlformats.org/drawingml/2006/table">
            <a:tbl>
              <a:tblPr firstRow="1" firstCol="1" bandRow="1"/>
              <a:tblGrid>
                <a:gridCol w="1079724"/>
                <a:gridCol w="1980976"/>
              </a:tblGrid>
              <a:tr h="29567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Taiwan’s Universal Health Coverage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1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MT"/>
                        </a:rPr>
                        <a:t>Since its launch in 1995, Taiwan’s </a:t>
                      </a:r>
                      <a:r>
                        <a:rPr lang="en-US" sz="1100" b="1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MT"/>
                        </a:rPr>
                        <a:t>National Health Insurance </a:t>
                      </a:r>
                      <a:r>
                        <a:rPr lang="en-US" sz="11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MT"/>
                        </a:rPr>
                        <a:t>program has successfully provided universal, high-quality health care at an affordable cost.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Universal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1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99.9% </a:t>
                      </a:r>
                      <a:r>
                        <a:rPr lang="en-US" sz="1100" spc="-4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coverage</a:t>
                      </a:r>
                      <a:r>
                        <a:rPr lang="en-US" sz="11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 rate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Comprehensive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100" spc="-4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NHI covers all medically necessary services, the provision of </a:t>
                      </a:r>
                      <a:r>
                        <a:rPr lang="en-US" sz="1100" u="sng" spc="-4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over</a:t>
                      </a:r>
                      <a:r>
                        <a:rPr lang="en-US" sz="1100" spc="-4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 16,000 prescription drugs, and home and rehabilitative care.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Accessible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100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Per 10,000 persons (2016):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  <a:p>
                      <a:pPr marL="342900" lvl="0" indent="-342900">
                        <a:lnSpc>
                          <a:spcPts val="1600"/>
                        </a:lnSpc>
                        <a:spcAft>
                          <a:spcPts val="0"/>
                        </a:spcAft>
                        <a:buClr>
                          <a:srgbClr val="943634"/>
                        </a:buClr>
                        <a:buFont typeface="Wingdings"/>
                        <a:buChar char=""/>
                      </a:pPr>
                      <a:r>
                        <a:rPr lang="en-US" sz="1100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Density of health workforce: 122.8 persons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Wingdings"/>
                      </a:endParaRPr>
                    </a:p>
                    <a:p>
                      <a:pPr marL="342900" lvl="0" indent="-342900">
                        <a:lnSpc>
                          <a:spcPts val="1600"/>
                        </a:lnSpc>
                        <a:spcAft>
                          <a:spcPts val="0"/>
                        </a:spcAft>
                        <a:buClr>
                          <a:srgbClr val="943634"/>
                        </a:buClr>
                        <a:buFont typeface="Wingdings"/>
                        <a:buChar char=""/>
                      </a:pPr>
                      <a:r>
                        <a:rPr lang="en-US" sz="1100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Beds available at health facilities: 69.3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Wingding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Affordable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100" u="sng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Total health expenditure (2016):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  <a:p>
                      <a:pPr marL="342900" lvl="0" indent="-34290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Clr>
                          <a:srgbClr val="943634"/>
                        </a:buClr>
                        <a:buFont typeface="Wingdings"/>
                        <a:buChar char=""/>
                      </a:pPr>
                      <a:r>
                        <a:rPr lang="en-US" sz="1100" u="sng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As a share of GDP: 6.3% 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Wingdings"/>
                      </a:endParaRPr>
                    </a:p>
                    <a:p>
                      <a:pPr marL="342900" lvl="0" indent="-34290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Clr>
                          <a:srgbClr val="943634"/>
                        </a:buClr>
                        <a:buFont typeface="Wingdings"/>
                        <a:buChar char=""/>
                      </a:pPr>
                      <a:r>
                        <a:rPr lang="en-US" sz="1100" u="sng" spc="-2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Per capita: US$1,430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Wingding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529796"/>
              </p:ext>
            </p:extLst>
          </p:nvPr>
        </p:nvGraphicFramePr>
        <p:xfrm>
          <a:off x="4644008" y="1772817"/>
          <a:ext cx="3600400" cy="4475226"/>
        </p:xfrm>
        <a:graphic>
          <a:graphicData uri="http://schemas.openxmlformats.org/drawingml/2006/table">
            <a:tbl>
              <a:tblPr firstRow="1" firstCol="1" bandRow="1"/>
              <a:tblGrid>
                <a:gridCol w="3600400"/>
              </a:tblGrid>
              <a:tr h="28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Responding to an Aging Society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53975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938768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1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The </a:t>
                      </a:r>
                      <a:r>
                        <a:rPr lang="en-US" sz="1100" b="1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Long-term Care 2.0</a:t>
                      </a:r>
                      <a:r>
                        <a:rPr lang="en-US" sz="11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 program is designed to create a </a:t>
                      </a:r>
                      <a:r>
                        <a:rPr lang="en-US" sz="11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MT"/>
                        </a:rPr>
                        <a:t>comprehensive</a:t>
                      </a:r>
                      <a:r>
                        <a:rPr lang="en-US" sz="1100" spc="-2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Calibri"/>
                        </a:rPr>
                        <a:t> care system that integrates medical care, long-term care services, housing, preventative care, and social assistance, allowing people with disabilities to receive the care they need within a 30-minute drive.</a:t>
                      </a:r>
                      <a:endParaRPr lang="zh-TW" sz="11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53975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237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pic>
        <p:nvPicPr>
          <p:cNvPr id="7171" name="圖片 3" descr="描述: D:\^71WHA\德國在臺協會\圖檔\LT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3384376" cy="32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3481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en-US" altLang="zh-TW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</a:b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157176"/>
              </p:ext>
            </p:extLst>
          </p:nvPr>
        </p:nvGraphicFramePr>
        <p:xfrm>
          <a:off x="971600" y="2276872"/>
          <a:ext cx="3744416" cy="3240360"/>
        </p:xfrm>
        <a:graphic>
          <a:graphicData uri="http://schemas.openxmlformats.org/drawingml/2006/table">
            <a:tbl>
              <a:tblPr firstRow="1" firstCol="1" bandRow="1"/>
              <a:tblGrid>
                <a:gridCol w="3744416"/>
              </a:tblGrid>
              <a:tr h="40235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="1" spc="-2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ArialMT"/>
                        </a:rPr>
                        <a:t>Communicable Disease Prevention and Control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7928" marR="679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</a:tr>
              <a:tr h="2838006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spc="-30" dirty="0" smtClean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MT"/>
                        </a:rPr>
                        <a:t>Taiwan </a:t>
                      </a:r>
                      <a:r>
                        <a:rPr lang="en-US" sz="1100" spc="-3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MT"/>
                        </a:rPr>
                        <a:t>was among the first eight countries to employ the WHO’s IHR 2005: Joint External Evaluation (JEE) tool, demonstrating our public health capacity and setting an example for the Asia-Pacific region.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MT"/>
                        </a:rPr>
                        <a:t>To strengthen the Asia-Pacific region’s capacity to diagnose, prevent, and respond to Ebola, MERS, dengue fever, </a:t>
                      </a:r>
                      <a:r>
                        <a:rPr lang="en-US" sz="1100" dirty="0" err="1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MT"/>
                        </a:rPr>
                        <a:t>Zika</a:t>
                      </a:r>
                      <a:r>
                        <a:rPr lang="en-US" sz="110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MT"/>
                        </a:rPr>
                        <a:t>, and </a:t>
                      </a:r>
                      <a:r>
                        <a:rPr lang="en-US" sz="1100" dirty="0" err="1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MT"/>
                        </a:rPr>
                        <a:t>Chikungunya</a:t>
                      </a:r>
                      <a:r>
                        <a:rPr lang="en-US" sz="110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MT"/>
                        </a:rPr>
                        <a:t>, Taiwan and the US jointly organized several training workshops for participants from across the region.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MT"/>
                        </a:rPr>
                        <a:t>Taiwan has successfully eradicated several deadly diseases, including malaria (1965) and polio (2000). </a:t>
                      </a:r>
                      <a:r>
                        <a:rPr lang="en-US" sz="1100" u="sng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A national immunization program (NIP), begun in 1954</a:t>
                      </a:r>
                      <a:r>
                        <a:rPr lang="en-US" sz="110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新細明體"/>
                        </a:rPr>
                        <a:t>,</a:t>
                      </a:r>
                      <a:r>
                        <a:rPr lang="en-US" sz="1100" dirty="0">
                          <a:solidFill>
                            <a:srgbClr val="1D1B11"/>
                          </a:solidFill>
                          <a:effectLst/>
                          <a:latin typeface="Calibri"/>
                          <a:ea typeface="新細明體"/>
                          <a:cs typeface="ArialMT"/>
                        </a:rPr>
                        <a:t> has also reduced the incidence of other communicable diseases.</a:t>
                      </a:r>
                      <a:endParaRPr lang="zh-TW" sz="11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67928" marR="6792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</a:tbl>
          </a:graphicData>
        </a:graphic>
      </p:graphicFrame>
      <p:pic>
        <p:nvPicPr>
          <p:cNvPr id="7" name="圖片 6" descr="C:\Users\ictsou\Desktop\德國在臺協會\圖檔\CD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" r="3161" b="2006"/>
          <a:stretch>
            <a:fillRect/>
          </a:stretch>
        </p:blipFill>
        <p:spPr bwMode="auto">
          <a:xfrm>
            <a:off x="4932040" y="1916832"/>
            <a:ext cx="3312368" cy="398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G:\pic\英文-DM_背面.png"/>
          <p:cNvPicPr/>
          <p:nvPr/>
        </p:nvPicPr>
        <p:blipFill>
          <a:blip r:embed="rId2"/>
          <a:srcRect l="7851" t="13434" r="8386" b="12181"/>
          <a:stretch>
            <a:fillRect/>
          </a:stretch>
        </p:blipFill>
        <p:spPr bwMode="auto">
          <a:xfrm>
            <a:off x="1115616" y="1556792"/>
            <a:ext cx="6942326" cy="4731154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7333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對角線角落矩形 6"/>
          <p:cNvSpPr/>
          <p:nvPr/>
        </p:nvSpPr>
        <p:spPr>
          <a:xfrm>
            <a:off x="4148138" y="10583863"/>
            <a:ext cx="2576512" cy="86995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360" tIns="0" rIns="36360" bIns="0" anchor="ctr">
            <a:prstTxWarp prst="textNoShape">
              <a:avLst/>
            </a:prstTxWarp>
            <a:spAutoFit/>
          </a:bodyPr>
          <a:lstStyle/>
          <a:p>
            <a:pPr marL="342900" lvl="0" indent="-342900">
              <a:lnSpc>
                <a:spcPts val="1500"/>
              </a:lnSpc>
              <a:spcAft>
                <a:spcPts val="0"/>
              </a:spcAft>
              <a:buFont typeface="Wingdings"/>
              <a:buChar char=""/>
            </a:pPr>
            <a:r>
              <a:rPr lang="en-US" sz="900">
                <a:solidFill>
                  <a:srgbClr val="CC00CC"/>
                </a:solidFill>
                <a:effectLst/>
                <a:ea typeface="新細明體"/>
                <a:cs typeface="Calibri"/>
              </a:rPr>
              <a:t>Maternal and Neonatal Health Care Improvement Project in Burkina Faso</a:t>
            </a:r>
            <a:endParaRPr lang="zh-TW" sz="1100">
              <a:effectLst/>
              <a:ea typeface="新細明體"/>
              <a:cs typeface="Wingdings"/>
            </a:endParaRPr>
          </a:p>
          <a:p>
            <a:pPr marL="342900" lvl="0" indent="-342900">
              <a:lnSpc>
                <a:spcPts val="1500"/>
              </a:lnSpc>
              <a:spcAft>
                <a:spcPts val="0"/>
              </a:spcAft>
              <a:buFont typeface="Wingdings"/>
              <a:buChar char=""/>
            </a:pPr>
            <a:r>
              <a:rPr lang="en-US" sz="900">
                <a:solidFill>
                  <a:srgbClr val="CC00CC"/>
                </a:solidFill>
                <a:effectLst/>
                <a:ea typeface="新細明體"/>
                <a:cs typeface="Calibri"/>
              </a:rPr>
              <a:t>Maternal and Infant Health Care Improvement Project in the Kingdom of Swaziland</a:t>
            </a:r>
            <a:endParaRPr lang="zh-TW" sz="1100">
              <a:effectLst/>
              <a:ea typeface="新細明體"/>
              <a:cs typeface="Wingdings"/>
            </a:endParaRPr>
          </a:p>
        </p:txBody>
      </p:sp>
      <p:sp>
        <p:nvSpPr>
          <p:cNvPr id="8" name="圓角化對角線角落矩形 7"/>
          <p:cNvSpPr/>
          <p:nvPr/>
        </p:nvSpPr>
        <p:spPr>
          <a:xfrm>
            <a:off x="2513013" y="9574213"/>
            <a:ext cx="1871662" cy="660400"/>
          </a:xfrm>
          <a:prstGeom prst="round2DiagRect">
            <a:avLst>
              <a:gd name="adj1" fmla="val 16667"/>
              <a:gd name="adj2" fmla="val 5952"/>
            </a:avLst>
          </a:prstGeom>
          <a:solidFill>
            <a:schemeClr val="bg2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360" tIns="0" rIns="3636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sz="900">
                <a:solidFill>
                  <a:srgbClr val="CC00CC"/>
                </a:solidFill>
                <a:effectLst/>
                <a:ea typeface="新細明體"/>
                <a:cs typeface="Calibri"/>
              </a:rPr>
              <a:t>Capacity Building Project for the Prevention and Control of Chronic Kidney Disease in St. Kitts and Nevis</a:t>
            </a:r>
            <a:endParaRPr lang="zh-TW" sz="1100">
              <a:effectLst/>
              <a:ea typeface="新細明體"/>
              <a:cs typeface="新細明體"/>
            </a:endParaRPr>
          </a:p>
        </p:txBody>
      </p:sp>
      <p:sp>
        <p:nvSpPr>
          <p:cNvPr id="9" name="圓角化對角線角落矩形 8"/>
          <p:cNvSpPr/>
          <p:nvPr/>
        </p:nvSpPr>
        <p:spPr>
          <a:xfrm>
            <a:off x="984250" y="9494838"/>
            <a:ext cx="1365250" cy="869950"/>
          </a:xfrm>
          <a:prstGeom prst="round2DiagRect">
            <a:avLst>
              <a:gd name="adj1" fmla="val 16667"/>
              <a:gd name="adj2" fmla="val 5952"/>
            </a:avLst>
          </a:prstGeom>
          <a:solidFill>
            <a:schemeClr val="accent4">
              <a:lumMod val="20000"/>
              <a:lumOff val="80000"/>
              <a:alpha val="91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360" tIns="0" rIns="3636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sz="900">
                <a:solidFill>
                  <a:srgbClr val="CC00CC"/>
                </a:solidFill>
                <a:effectLst/>
                <a:ea typeface="新細明體"/>
                <a:cs typeface="Calibri"/>
              </a:rPr>
              <a:t>Capacity Building Project for the Prevention and Control of Chronic Renal Failure in Belize</a:t>
            </a:r>
            <a:endParaRPr lang="zh-TW" sz="1100">
              <a:effectLst/>
              <a:ea typeface="新細明體"/>
              <a:cs typeface="新細明體"/>
            </a:endParaRPr>
          </a:p>
        </p:txBody>
      </p:sp>
      <p:sp>
        <p:nvSpPr>
          <p:cNvPr id="10" name="圓角化對角線角落矩形 9"/>
          <p:cNvSpPr/>
          <p:nvPr/>
        </p:nvSpPr>
        <p:spPr>
          <a:xfrm>
            <a:off x="1652588" y="11071225"/>
            <a:ext cx="2263775" cy="446088"/>
          </a:xfrm>
          <a:prstGeom prst="round2DiagRect">
            <a:avLst>
              <a:gd name="adj1" fmla="val 16667"/>
              <a:gd name="adj2" fmla="val 5952"/>
            </a:avLst>
          </a:prstGeom>
          <a:solidFill>
            <a:srgbClr val="FFFFCC">
              <a:alpha val="9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360" tIns="0" rIns="3636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sz="900">
                <a:solidFill>
                  <a:srgbClr val="CC00CC"/>
                </a:solidFill>
                <a:effectLst/>
                <a:ea typeface="新細明體"/>
                <a:cs typeface="Calibri"/>
              </a:rPr>
              <a:t>Health Information Management Efficiency Enhancement Project in Paraguay</a:t>
            </a:r>
            <a:endParaRPr lang="zh-TW" sz="1100">
              <a:effectLst/>
              <a:ea typeface="新細明體"/>
              <a:cs typeface="新細明體"/>
            </a:endParaRPr>
          </a:p>
        </p:txBody>
      </p:sp>
      <p:sp>
        <p:nvSpPr>
          <p:cNvPr id="11" name="圓角化對角線角落矩形 10"/>
          <p:cNvSpPr/>
          <p:nvPr/>
        </p:nvSpPr>
        <p:spPr>
          <a:xfrm>
            <a:off x="4651375" y="9278938"/>
            <a:ext cx="2292350" cy="76835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360" tIns="0" rIns="36360" bIns="0" anchor="ctr">
            <a:prstTxWarp prst="textNoShape">
              <a:avLst/>
            </a:prstTxWarp>
            <a:noAutofit/>
          </a:bodyPr>
          <a:lstStyle/>
          <a:p>
            <a:pPr marL="304800">
              <a:lnSpc>
                <a:spcPts val="1500"/>
              </a:lnSpc>
              <a:spcAft>
                <a:spcPts val="0"/>
              </a:spcAft>
            </a:pPr>
            <a:r>
              <a:rPr lang="en-US" sz="900">
                <a:solidFill>
                  <a:srgbClr val="CC00CC"/>
                </a:solidFill>
                <a:effectLst/>
                <a:ea typeface="新細明體"/>
                <a:cs typeface="Calibri"/>
              </a:rPr>
              <a:t>Medical Cooperation Projects in Fiji, Kiribati , Marshall Islands, Nauru, Palau, Papua New Guinea, Solomon Islands, and Tuvalu </a:t>
            </a:r>
            <a:endParaRPr lang="zh-TW" sz="1100">
              <a:effectLst/>
              <a:ea typeface="新細明體"/>
              <a:cs typeface="新細明體"/>
            </a:endParaRPr>
          </a:p>
        </p:txBody>
      </p:sp>
      <p:sp>
        <p:nvSpPr>
          <p:cNvPr id="16" name="圓角化對角線角落矩形 15"/>
          <p:cNvSpPr/>
          <p:nvPr/>
        </p:nvSpPr>
        <p:spPr>
          <a:xfrm>
            <a:off x="4148138" y="10583863"/>
            <a:ext cx="2576512" cy="86995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360" tIns="0" rIns="36360" bIns="0" anchor="ctr">
            <a:prstTxWarp prst="textNoShape">
              <a:avLst/>
            </a:prstTxWarp>
            <a:spAutoFit/>
          </a:bodyPr>
          <a:lstStyle/>
          <a:p>
            <a:pPr marL="342900" lvl="0" indent="-342900">
              <a:lnSpc>
                <a:spcPts val="1500"/>
              </a:lnSpc>
              <a:spcAft>
                <a:spcPts val="0"/>
              </a:spcAft>
              <a:buFont typeface="Wingdings"/>
              <a:buChar char=""/>
            </a:pPr>
            <a:r>
              <a:rPr lang="en-US" sz="900">
                <a:solidFill>
                  <a:srgbClr val="CC00CC"/>
                </a:solidFill>
                <a:effectLst/>
                <a:ea typeface="新細明體"/>
                <a:cs typeface="Calibri"/>
              </a:rPr>
              <a:t>Maternal and Neonatal Health Care Improvement Project in Burkina Faso</a:t>
            </a:r>
            <a:endParaRPr lang="zh-TW" sz="1100">
              <a:effectLst/>
              <a:ea typeface="新細明體"/>
              <a:cs typeface="Wingdings"/>
            </a:endParaRPr>
          </a:p>
          <a:p>
            <a:pPr marL="342900" lvl="0" indent="-342900">
              <a:lnSpc>
                <a:spcPts val="1500"/>
              </a:lnSpc>
              <a:spcAft>
                <a:spcPts val="0"/>
              </a:spcAft>
              <a:buFont typeface="Wingdings"/>
              <a:buChar char=""/>
            </a:pPr>
            <a:r>
              <a:rPr lang="en-US" sz="900">
                <a:solidFill>
                  <a:srgbClr val="CC00CC"/>
                </a:solidFill>
                <a:effectLst/>
                <a:ea typeface="新細明體"/>
                <a:cs typeface="Calibri"/>
              </a:rPr>
              <a:t>Maternal and Infant Health Care Improvement Project in the Kingdom of Swaziland</a:t>
            </a:r>
            <a:endParaRPr lang="zh-TW" sz="1100">
              <a:effectLst/>
              <a:ea typeface="新細明體"/>
              <a:cs typeface="Wingdings"/>
            </a:endParaRPr>
          </a:p>
        </p:txBody>
      </p:sp>
      <p:sp>
        <p:nvSpPr>
          <p:cNvPr id="17" name="圓角化對角線角落矩形 16"/>
          <p:cNvSpPr/>
          <p:nvPr/>
        </p:nvSpPr>
        <p:spPr>
          <a:xfrm>
            <a:off x="2513013" y="9574213"/>
            <a:ext cx="1871662" cy="660400"/>
          </a:xfrm>
          <a:prstGeom prst="round2DiagRect">
            <a:avLst>
              <a:gd name="adj1" fmla="val 16667"/>
              <a:gd name="adj2" fmla="val 5952"/>
            </a:avLst>
          </a:prstGeom>
          <a:solidFill>
            <a:schemeClr val="bg2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360" tIns="0" rIns="3636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sz="900">
                <a:solidFill>
                  <a:srgbClr val="CC00CC"/>
                </a:solidFill>
                <a:effectLst/>
                <a:ea typeface="新細明體"/>
                <a:cs typeface="Calibri"/>
              </a:rPr>
              <a:t>Capacity Building Project for the Prevention and Control of Chronic Kidney Disease in St. Kitts and Nevis</a:t>
            </a:r>
            <a:endParaRPr lang="zh-TW" sz="1100">
              <a:effectLst/>
              <a:ea typeface="新細明體"/>
              <a:cs typeface="新細明體"/>
            </a:endParaRPr>
          </a:p>
        </p:txBody>
      </p:sp>
      <p:sp>
        <p:nvSpPr>
          <p:cNvPr id="18" name="圓角化對角線角落矩形 17"/>
          <p:cNvSpPr/>
          <p:nvPr/>
        </p:nvSpPr>
        <p:spPr>
          <a:xfrm>
            <a:off x="984250" y="9494838"/>
            <a:ext cx="1365250" cy="869950"/>
          </a:xfrm>
          <a:prstGeom prst="round2DiagRect">
            <a:avLst>
              <a:gd name="adj1" fmla="val 16667"/>
              <a:gd name="adj2" fmla="val 5952"/>
            </a:avLst>
          </a:prstGeom>
          <a:solidFill>
            <a:schemeClr val="accent4">
              <a:lumMod val="20000"/>
              <a:lumOff val="80000"/>
              <a:alpha val="91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360" tIns="0" rIns="3636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sz="900">
                <a:solidFill>
                  <a:srgbClr val="CC00CC"/>
                </a:solidFill>
                <a:effectLst/>
                <a:ea typeface="新細明體"/>
                <a:cs typeface="Calibri"/>
              </a:rPr>
              <a:t>Capacity Building Project for the Prevention and Control of Chronic Renal Failure in Belize</a:t>
            </a:r>
            <a:endParaRPr lang="zh-TW" sz="1100">
              <a:effectLst/>
              <a:ea typeface="新細明體"/>
              <a:cs typeface="新細明體"/>
            </a:endParaRPr>
          </a:p>
        </p:txBody>
      </p:sp>
      <p:sp>
        <p:nvSpPr>
          <p:cNvPr id="19" name="圓角化對角線角落矩形 18"/>
          <p:cNvSpPr/>
          <p:nvPr/>
        </p:nvSpPr>
        <p:spPr>
          <a:xfrm>
            <a:off x="1652588" y="11071225"/>
            <a:ext cx="2263775" cy="446088"/>
          </a:xfrm>
          <a:prstGeom prst="round2DiagRect">
            <a:avLst>
              <a:gd name="adj1" fmla="val 16667"/>
              <a:gd name="adj2" fmla="val 5952"/>
            </a:avLst>
          </a:prstGeom>
          <a:solidFill>
            <a:srgbClr val="FFFFCC">
              <a:alpha val="9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360" tIns="0" rIns="3636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sz="900">
                <a:solidFill>
                  <a:srgbClr val="CC00CC"/>
                </a:solidFill>
                <a:effectLst/>
                <a:ea typeface="新細明體"/>
                <a:cs typeface="Calibri"/>
              </a:rPr>
              <a:t>Health Information Management Efficiency Enhancement Project in Paraguay</a:t>
            </a:r>
            <a:endParaRPr lang="zh-TW" sz="1100">
              <a:effectLst/>
              <a:ea typeface="新細明體"/>
              <a:cs typeface="新細明體"/>
            </a:endParaRPr>
          </a:p>
        </p:txBody>
      </p:sp>
      <p:sp>
        <p:nvSpPr>
          <p:cNvPr id="20" name="圓角化對角線角落矩形 19"/>
          <p:cNvSpPr/>
          <p:nvPr/>
        </p:nvSpPr>
        <p:spPr>
          <a:xfrm>
            <a:off x="4651375" y="9278938"/>
            <a:ext cx="2292350" cy="76835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360" tIns="0" rIns="36360" bIns="0" anchor="ctr">
            <a:prstTxWarp prst="textNoShape">
              <a:avLst/>
            </a:prstTxWarp>
            <a:noAutofit/>
          </a:bodyPr>
          <a:lstStyle/>
          <a:p>
            <a:pPr marL="304800">
              <a:lnSpc>
                <a:spcPts val="1500"/>
              </a:lnSpc>
              <a:spcAft>
                <a:spcPts val="0"/>
              </a:spcAft>
            </a:pPr>
            <a:r>
              <a:rPr lang="en-US" sz="900">
                <a:solidFill>
                  <a:srgbClr val="CC00CC"/>
                </a:solidFill>
                <a:effectLst/>
                <a:ea typeface="新細明體"/>
                <a:cs typeface="Calibri"/>
              </a:rPr>
              <a:t>Medical Cooperation Projects in Fiji, Kiribati , Marshall Islands, Nauru, Palau, Papua New Guinea, Solomon Islands, and Tuvalu </a:t>
            </a:r>
            <a:endParaRPr lang="zh-TW" sz="1100">
              <a:effectLst/>
              <a:ea typeface="新細明體"/>
              <a:cs typeface="新細明體"/>
            </a:endParaRPr>
          </a:p>
        </p:txBody>
      </p:sp>
      <p:pic>
        <p:nvPicPr>
          <p:cNvPr id="9247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07" y="1528216"/>
            <a:ext cx="590232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8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07" y="2896368"/>
            <a:ext cx="59023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2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574</Words>
  <Application>Microsoft Office PowerPoint</Application>
  <PresentationFormat>如螢幕大小 (4:3)</PresentationFormat>
  <Paragraphs>120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MAYCHEN</dc:creator>
  <cp:lastModifiedBy>MAYCHEN</cp:lastModifiedBy>
  <cp:revision>6</cp:revision>
  <cp:lastPrinted>2018-02-28T21:51:53Z</cp:lastPrinted>
  <dcterms:created xsi:type="dcterms:W3CDTF">2018-02-28T20:53:46Z</dcterms:created>
  <dcterms:modified xsi:type="dcterms:W3CDTF">2018-03-03T02:31:32Z</dcterms:modified>
</cp:coreProperties>
</file>